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56" r:id="rId2"/>
    <p:sldId id="257" r:id="rId3"/>
    <p:sldId id="258" r:id="rId4"/>
    <p:sldId id="259" r:id="rId5"/>
    <p:sldId id="260" r:id="rId6"/>
    <p:sldId id="270" r:id="rId7"/>
    <p:sldId id="271" r:id="rId8"/>
    <p:sldId id="268" r:id="rId9"/>
    <p:sldId id="273" r:id="rId10"/>
    <p:sldId id="263" r:id="rId11"/>
    <p:sldId id="269" r:id="rId12"/>
    <p:sldId id="274" r:id="rId13"/>
    <p:sldId id="275" r:id="rId14"/>
    <p:sldId id="27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80068" autoAdjust="0"/>
  </p:normalViewPr>
  <p:slideViewPr>
    <p:cSldViewPr snapToGrid="0">
      <p:cViewPr>
        <p:scale>
          <a:sx n="65" d="100"/>
          <a:sy n="65" d="100"/>
        </p:scale>
        <p:origin x="-1038"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0803CB-E5DE-4638-B124-D252D1CBCD6C}" type="datetimeFigureOut">
              <a:rPr lang="en-US" smtClean="0"/>
              <a:pPr/>
              <a:t>8/25/2017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A6872-CED0-4C67-8C0A-1ACECD8EC89D}" type="slidenum">
              <a:rPr lang="en-US" smtClean="0"/>
              <a:pPr/>
              <a:t>‹#›</a:t>
            </a:fld>
            <a:endParaRPr lang="en-US"/>
          </a:p>
        </p:txBody>
      </p:sp>
    </p:spTree>
    <p:extLst>
      <p:ext uri="{BB962C8B-B14F-4D97-AF65-F5344CB8AC3E}">
        <p14:creationId xmlns:p14="http://schemas.microsoft.com/office/powerpoint/2010/main" val="268792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3</a:t>
            </a:fld>
            <a:endParaRPr lang="en-US"/>
          </a:p>
        </p:txBody>
      </p:sp>
    </p:spTree>
    <p:extLst>
      <p:ext uri="{BB962C8B-B14F-4D97-AF65-F5344CB8AC3E}">
        <p14:creationId xmlns:p14="http://schemas.microsoft.com/office/powerpoint/2010/main" val="106441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12</a:t>
            </a:fld>
            <a:endParaRPr lang="en-US"/>
          </a:p>
        </p:txBody>
      </p:sp>
    </p:spTree>
    <p:extLst>
      <p:ext uri="{BB962C8B-B14F-4D97-AF65-F5344CB8AC3E}">
        <p14:creationId xmlns:p14="http://schemas.microsoft.com/office/powerpoint/2010/main" val="9091599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13</a:t>
            </a:fld>
            <a:endParaRPr lang="en-US"/>
          </a:p>
        </p:txBody>
      </p:sp>
    </p:spTree>
    <p:extLst>
      <p:ext uri="{BB962C8B-B14F-4D97-AF65-F5344CB8AC3E}">
        <p14:creationId xmlns:p14="http://schemas.microsoft.com/office/powerpoint/2010/main" val="424869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14</a:t>
            </a:fld>
            <a:endParaRPr lang="en-US"/>
          </a:p>
        </p:txBody>
      </p:sp>
    </p:spTree>
    <p:extLst>
      <p:ext uri="{BB962C8B-B14F-4D97-AF65-F5344CB8AC3E}">
        <p14:creationId xmlns:p14="http://schemas.microsoft.com/office/powerpoint/2010/main" val="795878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“Energy meridians, or </a:t>
            </a:r>
            <a:r>
              <a:rPr lang="en-US" dirty="0" err="1"/>
              <a:t>jing</a:t>
            </a:r>
            <a:r>
              <a:rPr lang="en-US" dirty="0"/>
              <a:t> </a:t>
            </a:r>
            <a:r>
              <a:rPr lang="en-US" dirty="0" err="1"/>
              <a:t>luo</a:t>
            </a:r>
            <a:r>
              <a:rPr lang="en-US" dirty="0"/>
              <a:t>, link all the organs and the entire physical body to the mind and emotional systems…. [ they ] are a network of channels that move Qi through the body.  Jing literally means ‘to move through’, and </a:t>
            </a:r>
            <a:r>
              <a:rPr lang="en-US" dirty="0" err="1"/>
              <a:t>luo</a:t>
            </a:r>
            <a:r>
              <a:rPr lang="en-US" dirty="0"/>
              <a:t> means ‘a net.’ … Qi flows through and powers every cell in your body … Qi radiates via the meridians … You can’t see these meridians; you can only detect the energy that moves through them… Ancient maps of these meridians, made thousands of years ago by traditional Chinese doctors, show 14 main energy meridians that carry Qi throughout the body internally and externally.  These meridians’ flow of energy is opened, [unblocked], and balanced by Tai Chi and Qi Gong practice.”</a:t>
            </a:r>
          </a:p>
        </p:txBody>
      </p:sp>
      <p:sp>
        <p:nvSpPr>
          <p:cNvPr id="4" name="Slide Number Placeholder 3"/>
          <p:cNvSpPr>
            <a:spLocks noGrp="1"/>
          </p:cNvSpPr>
          <p:nvPr>
            <p:ph type="sldNum" sz="quarter" idx="10"/>
          </p:nvPr>
        </p:nvSpPr>
        <p:spPr/>
        <p:txBody>
          <a:bodyPr/>
          <a:lstStyle/>
          <a:p>
            <a:fld id="{E56A6872-CED0-4C67-8C0A-1ACECD8EC89D}" type="slidenum">
              <a:rPr lang="en-US" smtClean="0"/>
              <a:pPr/>
              <a:t>4</a:t>
            </a:fld>
            <a:endParaRPr lang="en-US"/>
          </a:p>
        </p:txBody>
      </p:sp>
    </p:spTree>
    <p:extLst>
      <p:ext uri="{BB962C8B-B14F-4D97-AF65-F5344CB8AC3E}">
        <p14:creationId xmlns:p14="http://schemas.microsoft.com/office/powerpoint/2010/main" val="1101164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5</a:t>
            </a:fld>
            <a:endParaRPr lang="en-US"/>
          </a:p>
        </p:txBody>
      </p:sp>
    </p:spTree>
    <p:extLst>
      <p:ext uri="{BB962C8B-B14F-4D97-AF65-F5344CB8AC3E}">
        <p14:creationId xmlns:p14="http://schemas.microsoft.com/office/powerpoint/2010/main" val="2966956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6</a:t>
            </a:fld>
            <a:endParaRPr lang="en-US"/>
          </a:p>
        </p:txBody>
      </p:sp>
    </p:spTree>
    <p:extLst>
      <p:ext uri="{BB962C8B-B14F-4D97-AF65-F5344CB8AC3E}">
        <p14:creationId xmlns:p14="http://schemas.microsoft.com/office/powerpoint/2010/main" val="1296228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7</a:t>
            </a:fld>
            <a:endParaRPr lang="en-US"/>
          </a:p>
        </p:txBody>
      </p:sp>
    </p:spTree>
    <p:extLst>
      <p:ext uri="{BB962C8B-B14F-4D97-AF65-F5344CB8AC3E}">
        <p14:creationId xmlns:p14="http://schemas.microsoft.com/office/powerpoint/2010/main" val="2163353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8</a:t>
            </a:fld>
            <a:endParaRPr lang="en-US"/>
          </a:p>
        </p:txBody>
      </p:sp>
    </p:spTree>
    <p:extLst>
      <p:ext uri="{BB962C8B-B14F-4D97-AF65-F5344CB8AC3E}">
        <p14:creationId xmlns:p14="http://schemas.microsoft.com/office/powerpoint/2010/main" val="306035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9</a:t>
            </a:fld>
            <a:endParaRPr lang="en-US"/>
          </a:p>
        </p:txBody>
      </p:sp>
    </p:spTree>
    <p:extLst>
      <p:ext uri="{BB962C8B-B14F-4D97-AF65-F5344CB8AC3E}">
        <p14:creationId xmlns:p14="http://schemas.microsoft.com/office/powerpoint/2010/main" val="2206853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6A6872-CED0-4C67-8C0A-1ACECD8EC89D}" type="slidenum">
              <a:rPr lang="en-US" smtClean="0"/>
              <a:pPr/>
              <a:t>10</a:t>
            </a:fld>
            <a:endParaRPr lang="en-US"/>
          </a:p>
        </p:txBody>
      </p:sp>
    </p:spTree>
    <p:extLst>
      <p:ext uri="{BB962C8B-B14F-4D97-AF65-F5344CB8AC3E}">
        <p14:creationId xmlns:p14="http://schemas.microsoft.com/office/powerpoint/2010/main" val="3834682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Dan Tien &gt;&gt; Vertical Axis / Horse Stance &gt;&gt; Moving your Axis, Sinking your Qi &gt;&gt; Massaging your Dan Tien / Organs &gt;&gt; Small Bubble &gt;&gt; Large Bubble  (with and without sinking Qi) &gt;&gt; Painting Wall &gt;&gt; Sun Salutation &gt;&gt; Reaching &gt;&gt; Shoulder Shrug &gt;&gt; Hands over Dan Tien Focusing on Breathing Meditation</a:t>
            </a:r>
          </a:p>
        </p:txBody>
      </p:sp>
      <p:sp>
        <p:nvSpPr>
          <p:cNvPr id="4" name="Slide Number Placeholder 3"/>
          <p:cNvSpPr>
            <a:spLocks noGrp="1"/>
          </p:cNvSpPr>
          <p:nvPr>
            <p:ph type="sldNum" sz="quarter" idx="10"/>
          </p:nvPr>
        </p:nvSpPr>
        <p:spPr/>
        <p:txBody>
          <a:bodyPr/>
          <a:lstStyle/>
          <a:p>
            <a:fld id="{E56A6872-CED0-4C67-8C0A-1ACECD8EC89D}" type="slidenum">
              <a:rPr lang="en-US" smtClean="0"/>
              <a:pPr/>
              <a:t>11</a:t>
            </a:fld>
            <a:endParaRPr lang="en-US"/>
          </a:p>
        </p:txBody>
      </p:sp>
    </p:spTree>
    <p:extLst>
      <p:ext uri="{BB962C8B-B14F-4D97-AF65-F5344CB8AC3E}">
        <p14:creationId xmlns:p14="http://schemas.microsoft.com/office/powerpoint/2010/main" val="438144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8/25/2017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t5RN8cYKCJ4"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beachsideqigong.com/video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worldtaichiday.org/"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B7C32E-7892-433F-851C-AF64A86748BC}"/>
              </a:ext>
            </a:extLst>
          </p:cNvPr>
          <p:cNvSpPr>
            <a:spLocks noGrp="1"/>
          </p:cNvSpPr>
          <p:nvPr>
            <p:ph type="ctrTitle"/>
          </p:nvPr>
        </p:nvSpPr>
        <p:spPr/>
        <p:txBody>
          <a:bodyPr/>
          <a:lstStyle/>
          <a:p>
            <a:r>
              <a:rPr lang="en-US" dirty="0"/>
              <a:t>An Interactive Introduction to Qi Gong</a:t>
            </a:r>
          </a:p>
        </p:txBody>
      </p:sp>
      <p:sp>
        <p:nvSpPr>
          <p:cNvPr id="3" name="Subtitle 2">
            <a:extLst>
              <a:ext uri="{FF2B5EF4-FFF2-40B4-BE49-F238E27FC236}">
                <a16:creationId xmlns="" xmlns:a16="http://schemas.microsoft.com/office/drawing/2014/main" id="{05DD8DA5-F3E0-4AC6-949B-7D121EF4FAED}"/>
              </a:ext>
            </a:extLst>
          </p:cNvPr>
          <p:cNvSpPr>
            <a:spLocks noGrp="1"/>
          </p:cNvSpPr>
          <p:nvPr>
            <p:ph type="subTitle" idx="1"/>
          </p:nvPr>
        </p:nvSpPr>
        <p:spPr/>
        <p:txBody>
          <a:bodyPr/>
          <a:lstStyle/>
          <a:p>
            <a:r>
              <a:rPr lang="en-US" dirty="0"/>
              <a:t>Candace Markley, MD MPH</a:t>
            </a:r>
          </a:p>
          <a:p>
            <a:r>
              <a:rPr lang="en-US" dirty="0"/>
              <a:t>Resident Wellness Presentation</a:t>
            </a:r>
          </a:p>
        </p:txBody>
      </p:sp>
    </p:spTree>
    <p:extLst>
      <p:ext uri="{BB962C8B-B14F-4D97-AF65-F5344CB8AC3E}">
        <p14:creationId xmlns:p14="http://schemas.microsoft.com/office/powerpoint/2010/main" val="2929892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41C80FAD-0180-421E-9E7E-B0E8F55BAAF1}"/>
              </a:ext>
            </a:extLst>
          </p:cNvPr>
          <p:cNvPicPr>
            <a:picLocks noChangeAspect="1"/>
          </p:cNvPicPr>
          <p:nvPr/>
        </p:nvPicPr>
        <p:blipFill>
          <a:blip r:embed="rId3"/>
          <a:stretch>
            <a:fillRect/>
          </a:stretch>
        </p:blipFill>
        <p:spPr>
          <a:xfrm>
            <a:off x="5329236" y="1775596"/>
            <a:ext cx="2409825" cy="3810000"/>
          </a:xfrm>
          <a:prstGeom prst="rect">
            <a:avLst/>
          </a:prstGeom>
        </p:spPr>
      </p:pic>
      <p:pic>
        <p:nvPicPr>
          <p:cNvPr id="3" name="Picture 2">
            <a:extLst>
              <a:ext uri="{FF2B5EF4-FFF2-40B4-BE49-F238E27FC236}">
                <a16:creationId xmlns="" xmlns:a16="http://schemas.microsoft.com/office/drawing/2014/main" id="{CE8F72B9-FE05-44C2-804A-D7BD57088E6A}"/>
              </a:ext>
            </a:extLst>
          </p:cNvPr>
          <p:cNvPicPr>
            <a:picLocks noChangeAspect="1"/>
          </p:cNvPicPr>
          <p:nvPr/>
        </p:nvPicPr>
        <p:blipFill>
          <a:blip r:embed="rId4"/>
          <a:stretch>
            <a:fillRect/>
          </a:stretch>
        </p:blipFill>
        <p:spPr>
          <a:xfrm>
            <a:off x="1401806" y="1761956"/>
            <a:ext cx="3724275" cy="3819525"/>
          </a:xfrm>
          <a:prstGeom prst="rect">
            <a:avLst/>
          </a:prstGeom>
        </p:spPr>
      </p:pic>
      <p:pic>
        <p:nvPicPr>
          <p:cNvPr id="4" name="Picture 3">
            <a:extLst>
              <a:ext uri="{FF2B5EF4-FFF2-40B4-BE49-F238E27FC236}">
                <a16:creationId xmlns="" xmlns:a16="http://schemas.microsoft.com/office/drawing/2014/main" id="{73ED0042-5EA5-4C61-9F81-7136435E942A}"/>
              </a:ext>
            </a:extLst>
          </p:cNvPr>
          <p:cNvPicPr>
            <a:picLocks noChangeAspect="1"/>
          </p:cNvPicPr>
          <p:nvPr/>
        </p:nvPicPr>
        <p:blipFill>
          <a:blip r:embed="rId5"/>
          <a:stretch>
            <a:fillRect/>
          </a:stretch>
        </p:blipFill>
        <p:spPr>
          <a:xfrm>
            <a:off x="7942216" y="1761956"/>
            <a:ext cx="4058783" cy="3823640"/>
          </a:xfrm>
          <a:prstGeom prst="rect">
            <a:avLst/>
          </a:prstGeom>
        </p:spPr>
      </p:pic>
      <p:sp>
        <p:nvSpPr>
          <p:cNvPr id="5" name="Title 1">
            <a:extLst>
              <a:ext uri="{FF2B5EF4-FFF2-40B4-BE49-F238E27FC236}">
                <a16:creationId xmlns="" xmlns:a16="http://schemas.microsoft.com/office/drawing/2014/main" id="{59242EDD-A58E-44AD-BB83-A008FF688FAF}"/>
              </a:ext>
            </a:extLst>
          </p:cNvPr>
          <p:cNvSpPr txBox="1">
            <a:spLocks/>
          </p:cNvSpPr>
          <p:nvPr/>
        </p:nvSpPr>
        <p:spPr>
          <a:xfrm>
            <a:off x="1763487" y="624110"/>
            <a:ext cx="9741126" cy="128089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Dan Tien, Horse Stance &amp; Vertical Posture</a:t>
            </a:r>
          </a:p>
        </p:txBody>
      </p:sp>
    </p:spTree>
    <p:extLst>
      <p:ext uri="{BB962C8B-B14F-4D97-AF65-F5344CB8AC3E}">
        <p14:creationId xmlns:p14="http://schemas.microsoft.com/office/powerpoint/2010/main" val="3299412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1C9D86E-6726-42AD-B4FB-C8F00A4C1610}"/>
              </a:ext>
            </a:extLst>
          </p:cNvPr>
          <p:cNvSpPr>
            <a:spLocks noGrp="1"/>
          </p:cNvSpPr>
          <p:nvPr>
            <p:ph type="title"/>
          </p:nvPr>
        </p:nvSpPr>
        <p:spPr/>
        <p:txBody>
          <a:bodyPr/>
          <a:lstStyle/>
          <a:p>
            <a:r>
              <a:rPr lang="en-US" dirty="0"/>
              <a:t>Sinking your Qi &amp; Tai Chi Walking</a:t>
            </a:r>
          </a:p>
        </p:txBody>
      </p:sp>
      <p:sp>
        <p:nvSpPr>
          <p:cNvPr id="3" name="Content Placeholder 2">
            <a:extLst>
              <a:ext uri="{FF2B5EF4-FFF2-40B4-BE49-F238E27FC236}">
                <a16:creationId xmlns="" xmlns:a16="http://schemas.microsoft.com/office/drawing/2014/main" id="{842A4CF0-C63F-43FE-B96E-BFED6DA34AA7}"/>
              </a:ext>
            </a:extLst>
          </p:cNvPr>
          <p:cNvSpPr>
            <a:spLocks noGrp="1"/>
          </p:cNvSpPr>
          <p:nvPr>
            <p:ph idx="1"/>
          </p:nvPr>
        </p:nvSpPr>
        <p:spPr/>
        <p:txBody>
          <a:bodyPr/>
          <a:lstStyle/>
          <a:p>
            <a:endParaRPr lang="en-US"/>
          </a:p>
        </p:txBody>
      </p:sp>
      <p:pic>
        <p:nvPicPr>
          <p:cNvPr id="4" name="Picture 3">
            <a:extLst>
              <a:ext uri="{FF2B5EF4-FFF2-40B4-BE49-F238E27FC236}">
                <a16:creationId xmlns="" xmlns:a16="http://schemas.microsoft.com/office/drawing/2014/main" id="{62F46D92-F0DF-4258-B551-DF17B955BF87}"/>
              </a:ext>
            </a:extLst>
          </p:cNvPr>
          <p:cNvPicPr>
            <a:picLocks noChangeAspect="1"/>
          </p:cNvPicPr>
          <p:nvPr/>
        </p:nvPicPr>
        <p:blipFill>
          <a:blip r:embed="rId3"/>
          <a:stretch>
            <a:fillRect/>
          </a:stretch>
        </p:blipFill>
        <p:spPr>
          <a:xfrm>
            <a:off x="3000374" y="1914524"/>
            <a:ext cx="8169349" cy="3996697"/>
          </a:xfrm>
          <a:prstGeom prst="rect">
            <a:avLst/>
          </a:prstGeom>
        </p:spPr>
      </p:pic>
    </p:spTree>
    <p:extLst>
      <p:ext uri="{BB962C8B-B14F-4D97-AF65-F5344CB8AC3E}">
        <p14:creationId xmlns:p14="http://schemas.microsoft.com/office/powerpoint/2010/main" val="1238817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F2A69D5-7051-4F57-B2B0-E1E6273A0208}"/>
              </a:ext>
            </a:extLst>
          </p:cNvPr>
          <p:cNvSpPr>
            <a:spLocks noGrp="1"/>
          </p:cNvSpPr>
          <p:nvPr>
            <p:ph type="title"/>
          </p:nvPr>
        </p:nvSpPr>
        <p:spPr>
          <a:xfrm>
            <a:off x="2592925" y="624109"/>
            <a:ext cx="8911687" cy="2315033"/>
          </a:xfrm>
        </p:spPr>
        <p:txBody>
          <a:bodyPr>
            <a:normAutofit fontScale="90000"/>
          </a:bodyPr>
          <a:lstStyle/>
          <a:p>
            <a:r>
              <a:rPr lang="en-US" sz="5300" dirty="0"/>
              <a:t>Letting Go of Cynicism:</a:t>
            </a:r>
            <a:br>
              <a:rPr lang="en-US" sz="5300" dirty="0"/>
            </a:br>
            <a:r>
              <a:rPr lang="en-US" sz="5300" dirty="0"/>
              <a:t/>
            </a:r>
            <a:br>
              <a:rPr lang="en-US" sz="5300" dirty="0"/>
            </a:br>
            <a:r>
              <a:rPr lang="en-US" sz="5300" dirty="0"/>
              <a:t>			</a:t>
            </a:r>
            <a:r>
              <a:rPr lang="en-US" sz="5300" b="1" i="1" dirty="0"/>
              <a:t>“Playing” </a:t>
            </a:r>
            <a:r>
              <a:rPr lang="en-US" sz="5300" b="1" dirty="0"/>
              <a:t>with Qi</a:t>
            </a:r>
            <a:r>
              <a:rPr lang="en-US" dirty="0"/>
              <a:t/>
            </a:r>
            <a:br>
              <a:rPr lang="en-US" dirty="0"/>
            </a:br>
            <a:r>
              <a:rPr lang="en-US" dirty="0"/>
              <a:t/>
            </a:r>
            <a:br>
              <a:rPr lang="en-US" dirty="0"/>
            </a:br>
            <a:endParaRPr lang="en-US" dirty="0"/>
          </a:p>
        </p:txBody>
      </p:sp>
      <p:sp>
        <p:nvSpPr>
          <p:cNvPr id="3" name="Content Placeholder 2">
            <a:extLst>
              <a:ext uri="{FF2B5EF4-FFF2-40B4-BE49-F238E27FC236}">
                <a16:creationId xmlns="" xmlns:a16="http://schemas.microsoft.com/office/drawing/2014/main" id="{15FCAC33-8441-4BCD-A443-76B233D6D6AA}"/>
              </a:ext>
            </a:extLst>
          </p:cNvPr>
          <p:cNvSpPr>
            <a:spLocks noGrp="1"/>
          </p:cNvSpPr>
          <p:nvPr>
            <p:ph idx="1"/>
          </p:nvPr>
        </p:nvSpPr>
        <p:spPr>
          <a:xfrm>
            <a:off x="2589212" y="4419600"/>
            <a:ext cx="8915400" cy="1491622"/>
          </a:xfrm>
        </p:spPr>
        <p:txBody>
          <a:bodyPr>
            <a:normAutofit/>
          </a:bodyPr>
          <a:lstStyle/>
          <a:p>
            <a:r>
              <a:rPr lang="en-US" sz="2400" dirty="0">
                <a:hlinkClick r:id="rId3"/>
              </a:rPr>
              <a:t>https://www.youtube.com/watch?v=t5RN8cYKCJ4</a:t>
            </a:r>
            <a:endParaRPr lang="en-US" sz="2400" dirty="0"/>
          </a:p>
          <a:p>
            <a:endParaRPr lang="en-US" sz="2400" dirty="0"/>
          </a:p>
        </p:txBody>
      </p:sp>
    </p:spTree>
    <p:extLst>
      <p:ext uri="{BB962C8B-B14F-4D97-AF65-F5344CB8AC3E}">
        <p14:creationId xmlns:p14="http://schemas.microsoft.com/office/powerpoint/2010/main" val="1650631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CD03D8E-5840-45CC-89EE-4A680247ADFC}"/>
              </a:ext>
            </a:extLst>
          </p:cNvPr>
          <p:cNvSpPr>
            <a:spLocks noGrp="1"/>
          </p:cNvSpPr>
          <p:nvPr>
            <p:ph type="title"/>
          </p:nvPr>
        </p:nvSpPr>
        <p:spPr/>
        <p:txBody>
          <a:bodyPr/>
          <a:lstStyle/>
          <a:p>
            <a:r>
              <a:rPr lang="en-US" dirty="0" smtClean="0"/>
              <a:t>Acknowledgements / Resources</a:t>
            </a:r>
            <a:endParaRPr lang="en-US" dirty="0"/>
          </a:p>
        </p:txBody>
      </p:sp>
      <p:sp>
        <p:nvSpPr>
          <p:cNvPr id="3" name="Content Placeholder 2">
            <a:extLst>
              <a:ext uri="{FF2B5EF4-FFF2-40B4-BE49-F238E27FC236}">
                <a16:creationId xmlns="" xmlns:a16="http://schemas.microsoft.com/office/drawing/2014/main" id="{DA109985-75DE-4E3D-ABC7-8FE13D705724}"/>
              </a:ext>
            </a:extLst>
          </p:cNvPr>
          <p:cNvSpPr>
            <a:spLocks noGrp="1"/>
          </p:cNvSpPr>
          <p:nvPr>
            <p:ph idx="1"/>
          </p:nvPr>
        </p:nvSpPr>
        <p:spPr>
          <a:xfrm>
            <a:off x="2589212" y="1447800"/>
            <a:ext cx="8915400" cy="3777622"/>
          </a:xfrm>
        </p:spPr>
        <p:txBody>
          <a:bodyPr/>
          <a:lstStyle/>
          <a:p>
            <a:r>
              <a:rPr lang="en-US" dirty="0" smtClean="0"/>
              <a:t>Unless otherwise specified, all images/media were borrowed from:</a:t>
            </a:r>
          </a:p>
          <a:p>
            <a:pPr lvl="1"/>
            <a:r>
              <a:rPr lang="en-US" dirty="0" smtClean="0"/>
              <a:t>The </a:t>
            </a:r>
            <a:r>
              <a:rPr lang="en-US" dirty="0"/>
              <a:t>Complete Idiots Guide to </a:t>
            </a:r>
            <a:r>
              <a:rPr lang="en-US" dirty="0" err="1"/>
              <a:t>T’ai</a:t>
            </a:r>
            <a:r>
              <a:rPr lang="en-US" dirty="0"/>
              <a:t> Chi &amp; </a:t>
            </a:r>
            <a:r>
              <a:rPr lang="en-US" dirty="0" err="1"/>
              <a:t>QiGong</a:t>
            </a:r>
            <a:r>
              <a:rPr lang="en-US" dirty="0"/>
              <a:t> Illustrated, Fourth Edition</a:t>
            </a:r>
          </a:p>
          <a:p>
            <a:pPr lvl="2"/>
            <a:r>
              <a:rPr lang="en-US" dirty="0" smtClean="0"/>
              <a:t>Authors: Bill </a:t>
            </a:r>
            <a:r>
              <a:rPr lang="en-US" dirty="0"/>
              <a:t>Douglas and Angela Wong Douglas</a:t>
            </a:r>
          </a:p>
          <a:p>
            <a:r>
              <a:rPr lang="en-US" dirty="0" smtClean="0"/>
              <a:t>Melinda </a:t>
            </a:r>
            <a:r>
              <a:rPr lang="en-US" dirty="0"/>
              <a:t>Kong!!!</a:t>
            </a:r>
          </a:p>
          <a:p>
            <a:r>
              <a:rPr lang="en-US" dirty="0"/>
              <a:t>BeachsideQiGong.com</a:t>
            </a:r>
          </a:p>
          <a:p>
            <a:pPr lvl="1"/>
            <a:r>
              <a:rPr lang="en-US" dirty="0">
                <a:hlinkClick r:id="rId3"/>
              </a:rPr>
              <a:t>https://www.beachsideqigong.com/videos</a:t>
            </a:r>
            <a:endParaRPr lang="en-US" dirty="0"/>
          </a:p>
          <a:p>
            <a:r>
              <a:rPr lang="en-US" dirty="0">
                <a:hlinkClick r:id="rId4"/>
              </a:rPr>
              <a:t>www.worldtaichiday.org</a:t>
            </a:r>
            <a:endParaRPr lang="en-US" dirty="0"/>
          </a:p>
          <a:p>
            <a:r>
              <a:rPr lang="en-US" dirty="0" smtClean="0"/>
              <a:t>There are lots of great videos on You Tube for guided practices. I recommend searching around and finding one that works for you.  Remember, there is no right or wrong to </a:t>
            </a:r>
            <a:r>
              <a:rPr lang="en-US" dirty="0" err="1" smtClean="0"/>
              <a:t>Qi</a:t>
            </a:r>
            <a:r>
              <a:rPr lang="en-US" dirty="0" smtClean="0"/>
              <a:t> Gong!</a:t>
            </a:r>
            <a:endParaRPr lang="en-US" dirty="0"/>
          </a:p>
          <a:p>
            <a:pPr marL="0" indent="0">
              <a:buNone/>
            </a:pPr>
            <a:endParaRPr lang="en-US" dirty="0"/>
          </a:p>
        </p:txBody>
      </p:sp>
      <p:sp>
        <p:nvSpPr>
          <p:cNvPr id="4" name="Title 1">
            <a:extLst>
              <a:ext uri="{FF2B5EF4-FFF2-40B4-BE49-F238E27FC236}">
                <a16:creationId xmlns="" xmlns:a16="http://schemas.microsoft.com/office/drawing/2014/main" id="{C1CEB52D-87FD-4291-BE4C-C75E4932D0B0}"/>
              </a:ext>
            </a:extLst>
          </p:cNvPr>
          <p:cNvSpPr txBox="1">
            <a:spLocks/>
          </p:cNvSpPr>
          <p:nvPr/>
        </p:nvSpPr>
        <p:spPr>
          <a:xfrm>
            <a:off x="1221325" y="4972953"/>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sz="6000" i="1" dirty="0"/>
              <a:t>Thank You!!!</a:t>
            </a:r>
          </a:p>
        </p:txBody>
      </p:sp>
    </p:spTree>
    <p:extLst>
      <p:ext uri="{BB962C8B-B14F-4D97-AF65-F5344CB8AC3E}">
        <p14:creationId xmlns:p14="http://schemas.microsoft.com/office/powerpoint/2010/main" val="3632652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FF4B9EDE-FE9F-482C-93E5-34FA64D916F8}"/>
              </a:ext>
            </a:extLst>
          </p:cNvPr>
          <p:cNvSpPr/>
          <p:nvPr/>
        </p:nvSpPr>
        <p:spPr>
          <a:xfrm>
            <a:off x="1921328" y="747824"/>
            <a:ext cx="8757558" cy="4401205"/>
          </a:xfrm>
          <a:prstGeom prst="rect">
            <a:avLst/>
          </a:prstGeom>
        </p:spPr>
        <p:txBody>
          <a:bodyPr wrap="square">
            <a:spAutoFit/>
          </a:bodyPr>
          <a:lstStyle/>
          <a:p>
            <a:r>
              <a:rPr lang="en-US" sz="2800" dirty="0">
                <a:solidFill>
                  <a:srgbClr val="222222"/>
                </a:solidFill>
                <a:latin typeface="arial" panose="020B0604020202020204" pitchFamily="34" charset="0"/>
              </a:rPr>
              <a:t>FYI, from Michele Wong:</a:t>
            </a:r>
          </a:p>
          <a:p>
            <a:r>
              <a:rPr lang="en-US" sz="2800" dirty="0">
                <a:solidFill>
                  <a:srgbClr val="222222"/>
                </a:solidFill>
                <a:latin typeface="arial" panose="020B0604020202020204" pitchFamily="34" charset="0"/>
              </a:rPr>
              <a:t>(Integrative Health Medical Director)</a:t>
            </a:r>
          </a:p>
          <a:p>
            <a:endParaRPr lang="en-US" sz="2800" dirty="0">
              <a:solidFill>
                <a:srgbClr val="222222"/>
              </a:solidFill>
              <a:latin typeface="arial" panose="020B0604020202020204" pitchFamily="34" charset="0"/>
            </a:endParaRPr>
          </a:p>
          <a:p>
            <a:r>
              <a:rPr lang="en-US" sz="2800" dirty="0">
                <a:solidFill>
                  <a:srgbClr val="222222"/>
                </a:solidFill>
                <a:latin typeface="arial" panose="020B0604020202020204" pitchFamily="34" charset="0"/>
              </a:rPr>
              <a:t>“We are also starting soon a Mindful Movement group; yoga and meditation based group for patients to learn tools for stress resilience and to help with mild to moderate aneurysm depression or chronic pain. Please let your classmates know and please start referring! Will be in Antioch, Pittsburg and Concord.</a:t>
            </a:r>
          </a:p>
          <a:p>
            <a:r>
              <a:rPr lang="en-US" sz="2800" dirty="0">
                <a:solidFill>
                  <a:srgbClr val="222222"/>
                </a:solidFill>
                <a:latin typeface="arial" panose="020B0604020202020204" pitchFamily="34" charset="0"/>
              </a:rPr>
              <a:t>You type Mindful into </a:t>
            </a:r>
            <a:r>
              <a:rPr lang="en-US" sz="2800" dirty="0" err="1">
                <a:solidFill>
                  <a:srgbClr val="222222"/>
                </a:solidFill>
                <a:latin typeface="arial" panose="020B0604020202020204" pitchFamily="34" charset="0"/>
              </a:rPr>
              <a:t>cclink</a:t>
            </a:r>
            <a:r>
              <a:rPr lang="en-US" sz="2800" dirty="0">
                <a:solidFill>
                  <a:srgbClr val="222222"/>
                </a:solidFill>
                <a:latin typeface="arial" panose="020B0604020202020204" pitchFamily="34" charset="0"/>
              </a:rPr>
              <a:t> to order.”</a:t>
            </a:r>
            <a:endParaRPr lang="en-US" sz="2800" b="0" i="0" dirty="0">
              <a:solidFill>
                <a:srgbClr val="222222"/>
              </a:solidFill>
              <a:effectLst/>
              <a:latin typeface="arial" panose="020B0604020202020204" pitchFamily="34" charset="0"/>
            </a:endParaRPr>
          </a:p>
        </p:txBody>
      </p:sp>
    </p:spTree>
    <p:extLst>
      <p:ext uri="{BB962C8B-B14F-4D97-AF65-F5344CB8AC3E}">
        <p14:creationId xmlns:p14="http://schemas.microsoft.com/office/powerpoint/2010/main" val="2673933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4194AFB-CA9C-4697-89B9-E578FD490315}"/>
              </a:ext>
            </a:extLst>
          </p:cNvPr>
          <p:cNvSpPr>
            <a:spLocks noGrp="1"/>
          </p:cNvSpPr>
          <p:nvPr>
            <p:ph type="title"/>
          </p:nvPr>
        </p:nvSpPr>
        <p:spPr/>
        <p:txBody>
          <a:bodyPr/>
          <a:lstStyle/>
          <a:p>
            <a:r>
              <a:rPr lang="en-US" dirty="0"/>
              <a:t>What is Qi Gong?</a:t>
            </a:r>
          </a:p>
        </p:txBody>
      </p:sp>
      <p:sp>
        <p:nvSpPr>
          <p:cNvPr id="3" name="Content Placeholder 2">
            <a:extLst>
              <a:ext uri="{FF2B5EF4-FFF2-40B4-BE49-F238E27FC236}">
                <a16:creationId xmlns="" xmlns:a16="http://schemas.microsoft.com/office/drawing/2014/main" id="{ABF90D7A-20CE-4592-AB24-D98A71A5C549}"/>
              </a:ext>
            </a:extLst>
          </p:cNvPr>
          <p:cNvSpPr>
            <a:spLocks noGrp="1"/>
          </p:cNvSpPr>
          <p:nvPr>
            <p:ph idx="1"/>
          </p:nvPr>
        </p:nvSpPr>
        <p:spPr/>
        <p:txBody>
          <a:bodyPr>
            <a:normAutofit/>
          </a:bodyPr>
          <a:lstStyle/>
          <a:p>
            <a:r>
              <a:rPr lang="en-US" sz="2800" dirty="0"/>
              <a:t>A principle component of Traditional Chinese Medicine (TCM)</a:t>
            </a:r>
          </a:p>
          <a:p>
            <a:pPr lvl="1"/>
            <a:r>
              <a:rPr lang="en-US" sz="2400" dirty="0"/>
              <a:t>Other TCM practices include:</a:t>
            </a:r>
          </a:p>
          <a:p>
            <a:pPr lvl="2"/>
            <a:r>
              <a:rPr lang="en-US" sz="2400" dirty="0"/>
              <a:t>Acupuncture</a:t>
            </a:r>
          </a:p>
          <a:p>
            <a:pPr lvl="2"/>
            <a:r>
              <a:rPr lang="en-US" sz="2400" dirty="0" err="1"/>
              <a:t>T’ai</a:t>
            </a:r>
            <a:r>
              <a:rPr lang="en-US" sz="2400" dirty="0"/>
              <a:t> Chi</a:t>
            </a:r>
          </a:p>
          <a:p>
            <a:pPr lvl="2"/>
            <a:r>
              <a:rPr lang="en-US" sz="2400" dirty="0" err="1"/>
              <a:t>T’ai</a:t>
            </a:r>
            <a:r>
              <a:rPr lang="en-US" sz="2400" dirty="0"/>
              <a:t> Chi Chung</a:t>
            </a:r>
          </a:p>
          <a:p>
            <a:pPr lvl="2"/>
            <a:r>
              <a:rPr lang="en-US" sz="2400" dirty="0"/>
              <a:t>Herbals</a:t>
            </a:r>
          </a:p>
        </p:txBody>
      </p:sp>
    </p:spTree>
    <p:extLst>
      <p:ext uri="{BB962C8B-B14F-4D97-AF65-F5344CB8AC3E}">
        <p14:creationId xmlns:p14="http://schemas.microsoft.com/office/powerpoint/2010/main" val="2528610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AD4DB5-6FAC-45CA-AD6D-3CC732CFAB78}"/>
              </a:ext>
            </a:extLst>
          </p:cNvPr>
          <p:cNvSpPr>
            <a:spLocks noGrp="1"/>
          </p:cNvSpPr>
          <p:nvPr>
            <p:ph type="title"/>
          </p:nvPr>
        </p:nvSpPr>
        <p:spPr/>
        <p:txBody>
          <a:bodyPr/>
          <a:lstStyle/>
          <a:p>
            <a:r>
              <a:rPr lang="en-US" dirty="0"/>
              <a:t>Understanding Qi</a:t>
            </a:r>
          </a:p>
        </p:txBody>
      </p:sp>
      <p:sp>
        <p:nvSpPr>
          <p:cNvPr id="3" name="Content Placeholder 2">
            <a:extLst>
              <a:ext uri="{FF2B5EF4-FFF2-40B4-BE49-F238E27FC236}">
                <a16:creationId xmlns="" xmlns:a16="http://schemas.microsoft.com/office/drawing/2014/main" id="{04F921D5-2870-48B3-890B-0601801EAC28}"/>
              </a:ext>
            </a:extLst>
          </p:cNvPr>
          <p:cNvSpPr>
            <a:spLocks noGrp="1"/>
          </p:cNvSpPr>
          <p:nvPr>
            <p:ph idx="1"/>
          </p:nvPr>
        </p:nvSpPr>
        <p:spPr>
          <a:xfrm>
            <a:off x="1549232" y="1745198"/>
            <a:ext cx="5787739" cy="4808001"/>
          </a:xfrm>
        </p:spPr>
        <p:txBody>
          <a:bodyPr>
            <a:normAutofit fontScale="92500"/>
          </a:bodyPr>
          <a:lstStyle/>
          <a:p>
            <a:r>
              <a:rPr lang="en-US" sz="3000" i="1" dirty="0"/>
              <a:t>“Life energy”</a:t>
            </a:r>
          </a:p>
          <a:p>
            <a:r>
              <a:rPr lang="en-US" sz="3000" dirty="0"/>
              <a:t>Qi is organic, it does not need to be created; although, it can be focused and directed to different parts of the mind or body</a:t>
            </a:r>
          </a:p>
          <a:p>
            <a:r>
              <a:rPr lang="en-US" sz="3000" dirty="0"/>
              <a:t>In our most baseline and effortless state, Qi flows freely and effortlessly through us</a:t>
            </a:r>
          </a:p>
          <a:p>
            <a:r>
              <a:rPr lang="en-US" sz="3000" dirty="0"/>
              <a:t>Qi has healing powers</a:t>
            </a:r>
          </a:p>
          <a:p>
            <a:endParaRPr lang="en-US" sz="2800" dirty="0"/>
          </a:p>
        </p:txBody>
      </p:sp>
      <p:pic>
        <p:nvPicPr>
          <p:cNvPr id="4" name="Picture 3">
            <a:extLst>
              <a:ext uri="{FF2B5EF4-FFF2-40B4-BE49-F238E27FC236}">
                <a16:creationId xmlns="" xmlns:a16="http://schemas.microsoft.com/office/drawing/2014/main" id="{3814A16C-4CD4-412B-BC75-FDB421026F61}"/>
              </a:ext>
            </a:extLst>
          </p:cNvPr>
          <p:cNvPicPr>
            <a:picLocks noChangeAspect="1"/>
          </p:cNvPicPr>
          <p:nvPr/>
        </p:nvPicPr>
        <p:blipFill>
          <a:blip r:embed="rId3"/>
          <a:stretch>
            <a:fillRect/>
          </a:stretch>
        </p:blipFill>
        <p:spPr>
          <a:xfrm>
            <a:off x="7336971" y="871858"/>
            <a:ext cx="4324041" cy="3357241"/>
          </a:xfrm>
          <a:prstGeom prst="rect">
            <a:avLst/>
          </a:prstGeom>
        </p:spPr>
      </p:pic>
      <p:sp>
        <p:nvSpPr>
          <p:cNvPr id="5" name="Content Placeholder 2">
            <a:extLst>
              <a:ext uri="{FF2B5EF4-FFF2-40B4-BE49-F238E27FC236}">
                <a16:creationId xmlns="" xmlns:a16="http://schemas.microsoft.com/office/drawing/2014/main" id="{E6A488C8-B04C-4ACF-9A07-165C27F54846}"/>
              </a:ext>
            </a:extLst>
          </p:cNvPr>
          <p:cNvSpPr txBox="1">
            <a:spLocks/>
          </p:cNvSpPr>
          <p:nvPr/>
        </p:nvSpPr>
        <p:spPr>
          <a:xfrm>
            <a:off x="7336971" y="4476848"/>
            <a:ext cx="4167641" cy="207635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800" b="1" dirty="0"/>
              <a:t>Gong</a:t>
            </a:r>
          </a:p>
          <a:p>
            <a:r>
              <a:rPr lang="en-US" sz="2800" dirty="0"/>
              <a:t>“Practice”, “Work”</a:t>
            </a:r>
          </a:p>
          <a:p>
            <a:r>
              <a:rPr lang="en-US" sz="2800" dirty="0"/>
              <a:t>“Foster”, “Develop”</a:t>
            </a:r>
          </a:p>
          <a:p>
            <a:r>
              <a:rPr lang="en-US" sz="2800" i="1" dirty="0"/>
              <a:t>“Play”, “Interact” ??</a:t>
            </a:r>
          </a:p>
        </p:txBody>
      </p:sp>
    </p:spTree>
    <p:extLst>
      <p:ext uri="{BB962C8B-B14F-4D97-AF65-F5344CB8AC3E}">
        <p14:creationId xmlns:p14="http://schemas.microsoft.com/office/powerpoint/2010/main" val="3789294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B322C3BB-560B-4B8A-B8D5-4A081A05EC8A}"/>
              </a:ext>
            </a:extLst>
          </p:cNvPr>
          <p:cNvSpPr>
            <a:spLocks noGrp="1"/>
          </p:cNvSpPr>
          <p:nvPr>
            <p:ph type="title"/>
          </p:nvPr>
        </p:nvSpPr>
        <p:spPr/>
        <p:txBody>
          <a:bodyPr/>
          <a:lstStyle/>
          <a:p>
            <a:endParaRPr lang="en-US" dirty="0"/>
          </a:p>
        </p:txBody>
      </p:sp>
      <p:sp>
        <p:nvSpPr>
          <p:cNvPr id="5" name="Picture Placeholder 4">
            <a:extLst>
              <a:ext uri="{FF2B5EF4-FFF2-40B4-BE49-F238E27FC236}">
                <a16:creationId xmlns="" xmlns:a16="http://schemas.microsoft.com/office/drawing/2014/main" id="{7BE6B329-9E65-49AB-A8CD-B35AA4996C0E}"/>
              </a:ext>
            </a:extLst>
          </p:cNvPr>
          <p:cNvSpPr>
            <a:spLocks noGrp="1"/>
          </p:cNvSpPr>
          <p:nvPr>
            <p:ph type="pic" idx="1"/>
          </p:nvPr>
        </p:nvSpPr>
        <p:spPr/>
      </p:sp>
      <p:sp>
        <p:nvSpPr>
          <p:cNvPr id="6" name="Text Placeholder 5">
            <a:extLst>
              <a:ext uri="{FF2B5EF4-FFF2-40B4-BE49-F238E27FC236}">
                <a16:creationId xmlns="" xmlns:a16="http://schemas.microsoft.com/office/drawing/2014/main" id="{E3746EF1-9D79-4A55-9B97-C54D2605B122}"/>
              </a:ext>
            </a:extLst>
          </p:cNvPr>
          <p:cNvSpPr>
            <a:spLocks noGrp="1"/>
          </p:cNvSpPr>
          <p:nvPr>
            <p:ph type="body" sz="half" idx="2"/>
          </p:nvPr>
        </p:nvSpPr>
        <p:spPr/>
        <p:txBody>
          <a:bodyPr/>
          <a:lstStyle/>
          <a:p>
            <a:endParaRPr lang="en-US"/>
          </a:p>
        </p:txBody>
      </p:sp>
      <p:pic>
        <p:nvPicPr>
          <p:cNvPr id="7" name="Picture 6">
            <a:extLst>
              <a:ext uri="{FF2B5EF4-FFF2-40B4-BE49-F238E27FC236}">
                <a16:creationId xmlns="" xmlns:a16="http://schemas.microsoft.com/office/drawing/2014/main" id="{FF674D98-10BC-4029-BCDA-11837C7ADE72}"/>
              </a:ext>
            </a:extLst>
          </p:cNvPr>
          <p:cNvPicPr>
            <a:picLocks noChangeAspect="1"/>
          </p:cNvPicPr>
          <p:nvPr/>
        </p:nvPicPr>
        <p:blipFill>
          <a:blip r:embed="rId3"/>
          <a:stretch>
            <a:fillRect/>
          </a:stretch>
        </p:blipFill>
        <p:spPr>
          <a:xfrm>
            <a:off x="1941973" y="245979"/>
            <a:ext cx="2597629" cy="6007016"/>
          </a:xfrm>
          <a:prstGeom prst="rect">
            <a:avLst/>
          </a:prstGeom>
        </p:spPr>
      </p:pic>
      <p:pic>
        <p:nvPicPr>
          <p:cNvPr id="8" name="Picture 7">
            <a:extLst>
              <a:ext uri="{FF2B5EF4-FFF2-40B4-BE49-F238E27FC236}">
                <a16:creationId xmlns="" xmlns:a16="http://schemas.microsoft.com/office/drawing/2014/main" id="{77E87554-CDEC-44FE-A595-C67DF0B8C935}"/>
              </a:ext>
            </a:extLst>
          </p:cNvPr>
          <p:cNvPicPr>
            <a:picLocks noChangeAspect="1"/>
          </p:cNvPicPr>
          <p:nvPr/>
        </p:nvPicPr>
        <p:blipFill>
          <a:blip r:embed="rId4"/>
          <a:stretch>
            <a:fillRect/>
          </a:stretch>
        </p:blipFill>
        <p:spPr>
          <a:xfrm>
            <a:off x="4863221" y="634965"/>
            <a:ext cx="6317771" cy="5173360"/>
          </a:xfrm>
          <a:prstGeom prst="rect">
            <a:avLst/>
          </a:prstGeom>
        </p:spPr>
      </p:pic>
    </p:spTree>
    <p:extLst>
      <p:ext uri="{BB962C8B-B14F-4D97-AF65-F5344CB8AC3E}">
        <p14:creationId xmlns:p14="http://schemas.microsoft.com/office/powerpoint/2010/main" val="2619508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2744307-C265-43A9-BC02-73C9FAD51B57}"/>
              </a:ext>
            </a:extLst>
          </p:cNvPr>
          <p:cNvSpPr>
            <a:spLocks noGrp="1"/>
          </p:cNvSpPr>
          <p:nvPr>
            <p:ph type="title"/>
          </p:nvPr>
        </p:nvSpPr>
        <p:spPr/>
        <p:txBody>
          <a:bodyPr>
            <a:noAutofit/>
          </a:bodyPr>
          <a:lstStyle/>
          <a:p>
            <a:pPr algn="r"/>
            <a:r>
              <a:rPr lang="en-US" sz="4800" dirty="0"/>
              <a:t>Zang Fu</a:t>
            </a:r>
          </a:p>
        </p:txBody>
      </p:sp>
      <p:sp>
        <p:nvSpPr>
          <p:cNvPr id="3" name="Picture Placeholder 2">
            <a:extLst>
              <a:ext uri="{FF2B5EF4-FFF2-40B4-BE49-F238E27FC236}">
                <a16:creationId xmlns="" xmlns:a16="http://schemas.microsoft.com/office/drawing/2014/main" id="{9860C486-4487-4D59-992B-300D863D1EB7}"/>
              </a:ext>
            </a:extLst>
          </p:cNvPr>
          <p:cNvSpPr>
            <a:spLocks noGrp="1"/>
          </p:cNvSpPr>
          <p:nvPr>
            <p:ph type="pic" idx="1"/>
          </p:nvPr>
        </p:nvSpPr>
        <p:spPr/>
      </p:sp>
      <p:sp>
        <p:nvSpPr>
          <p:cNvPr id="4" name="Text Placeholder 3">
            <a:extLst>
              <a:ext uri="{FF2B5EF4-FFF2-40B4-BE49-F238E27FC236}">
                <a16:creationId xmlns="" xmlns:a16="http://schemas.microsoft.com/office/drawing/2014/main" id="{D719781E-CC66-4FF7-A15B-E3000046F3C8}"/>
              </a:ext>
            </a:extLst>
          </p:cNvPr>
          <p:cNvSpPr>
            <a:spLocks noGrp="1"/>
          </p:cNvSpPr>
          <p:nvPr>
            <p:ph type="body" sz="half" idx="2"/>
          </p:nvPr>
        </p:nvSpPr>
        <p:spPr/>
        <p:txBody>
          <a:bodyPr/>
          <a:lstStyle/>
          <a:p>
            <a:endParaRPr lang="en-US" dirty="0"/>
          </a:p>
        </p:txBody>
      </p:sp>
      <p:pic>
        <p:nvPicPr>
          <p:cNvPr id="6" name="Picture 5">
            <a:extLst>
              <a:ext uri="{FF2B5EF4-FFF2-40B4-BE49-F238E27FC236}">
                <a16:creationId xmlns="" xmlns:a16="http://schemas.microsoft.com/office/drawing/2014/main" id="{965A0516-B62F-4E5C-8FD9-AE3CDDAB1E5D}"/>
              </a:ext>
            </a:extLst>
          </p:cNvPr>
          <p:cNvPicPr>
            <a:picLocks noChangeAspect="1"/>
          </p:cNvPicPr>
          <p:nvPr/>
        </p:nvPicPr>
        <p:blipFill>
          <a:blip r:embed="rId3"/>
          <a:stretch>
            <a:fillRect/>
          </a:stretch>
        </p:blipFill>
        <p:spPr>
          <a:xfrm>
            <a:off x="3228294" y="634965"/>
            <a:ext cx="5038725" cy="5248275"/>
          </a:xfrm>
          <a:prstGeom prst="rect">
            <a:avLst/>
          </a:prstGeom>
        </p:spPr>
      </p:pic>
    </p:spTree>
    <p:extLst>
      <p:ext uri="{BB962C8B-B14F-4D97-AF65-F5344CB8AC3E}">
        <p14:creationId xmlns:p14="http://schemas.microsoft.com/office/powerpoint/2010/main" val="305476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522841-E581-4EFC-8550-E37BC070D10B}"/>
              </a:ext>
            </a:extLst>
          </p:cNvPr>
          <p:cNvSpPr>
            <a:spLocks noGrp="1"/>
          </p:cNvSpPr>
          <p:nvPr>
            <p:ph type="title"/>
          </p:nvPr>
        </p:nvSpPr>
        <p:spPr>
          <a:xfrm>
            <a:off x="2589213" y="805543"/>
            <a:ext cx="8915400" cy="1937657"/>
          </a:xfrm>
        </p:spPr>
        <p:txBody>
          <a:bodyPr>
            <a:normAutofit/>
          </a:bodyPr>
          <a:lstStyle/>
          <a:p>
            <a:r>
              <a:rPr lang="en-US" sz="7200" i="1" dirty="0"/>
              <a:t>Illness = Blocked Qi</a:t>
            </a:r>
          </a:p>
        </p:txBody>
      </p:sp>
      <p:sp>
        <p:nvSpPr>
          <p:cNvPr id="3" name="Text Placeholder 2">
            <a:extLst>
              <a:ext uri="{FF2B5EF4-FFF2-40B4-BE49-F238E27FC236}">
                <a16:creationId xmlns="" xmlns:a16="http://schemas.microsoft.com/office/drawing/2014/main" id="{D9E5CB6C-F03C-41BB-B7A4-EA729C63E0F2}"/>
              </a:ext>
            </a:extLst>
          </p:cNvPr>
          <p:cNvSpPr>
            <a:spLocks noGrp="1"/>
          </p:cNvSpPr>
          <p:nvPr>
            <p:ph type="body" sz="half" idx="2"/>
          </p:nvPr>
        </p:nvSpPr>
        <p:spPr>
          <a:xfrm>
            <a:off x="2589213" y="3309257"/>
            <a:ext cx="8915400" cy="1927051"/>
          </a:xfrm>
        </p:spPr>
        <p:txBody>
          <a:bodyPr>
            <a:noAutofit/>
          </a:bodyPr>
          <a:lstStyle/>
          <a:p>
            <a:r>
              <a:rPr lang="en-US" sz="4400" dirty="0"/>
              <a:t>Shallow Breathing</a:t>
            </a:r>
          </a:p>
          <a:p>
            <a:r>
              <a:rPr lang="en-US" sz="4400" dirty="0"/>
              <a:t>Lack of Movement</a:t>
            </a:r>
          </a:p>
          <a:p>
            <a:r>
              <a:rPr lang="en-US" sz="4400" dirty="0"/>
              <a:t>Cynicism</a:t>
            </a:r>
          </a:p>
        </p:txBody>
      </p:sp>
    </p:spTree>
    <p:extLst>
      <p:ext uri="{BB962C8B-B14F-4D97-AF65-F5344CB8AC3E}">
        <p14:creationId xmlns:p14="http://schemas.microsoft.com/office/powerpoint/2010/main" val="2352747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522841-E581-4EFC-8550-E37BC070D10B}"/>
              </a:ext>
            </a:extLst>
          </p:cNvPr>
          <p:cNvSpPr>
            <a:spLocks noGrp="1"/>
          </p:cNvSpPr>
          <p:nvPr>
            <p:ph type="title"/>
          </p:nvPr>
        </p:nvSpPr>
        <p:spPr>
          <a:xfrm>
            <a:off x="2589213" y="805543"/>
            <a:ext cx="8915400" cy="1937657"/>
          </a:xfrm>
        </p:spPr>
        <p:txBody>
          <a:bodyPr>
            <a:normAutofit/>
          </a:bodyPr>
          <a:lstStyle/>
          <a:p>
            <a:r>
              <a:rPr lang="en-US" sz="7200" i="1" dirty="0"/>
              <a:t>Practicing Qi Gong</a:t>
            </a:r>
          </a:p>
        </p:txBody>
      </p:sp>
      <p:sp>
        <p:nvSpPr>
          <p:cNvPr id="3" name="Text Placeholder 2">
            <a:extLst>
              <a:ext uri="{FF2B5EF4-FFF2-40B4-BE49-F238E27FC236}">
                <a16:creationId xmlns="" xmlns:a16="http://schemas.microsoft.com/office/drawing/2014/main" id="{D9E5CB6C-F03C-41BB-B7A4-EA729C63E0F2}"/>
              </a:ext>
            </a:extLst>
          </p:cNvPr>
          <p:cNvSpPr>
            <a:spLocks noGrp="1"/>
          </p:cNvSpPr>
          <p:nvPr>
            <p:ph type="body" sz="half" idx="2"/>
          </p:nvPr>
        </p:nvSpPr>
        <p:spPr>
          <a:xfrm>
            <a:off x="2589213" y="3309257"/>
            <a:ext cx="8915400" cy="1927051"/>
          </a:xfrm>
        </p:spPr>
        <p:txBody>
          <a:bodyPr>
            <a:noAutofit/>
          </a:bodyPr>
          <a:lstStyle/>
          <a:p>
            <a:r>
              <a:rPr lang="en-US" sz="4400" dirty="0"/>
              <a:t>Working on unblocking your Qi</a:t>
            </a:r>
          </a:p>
        </p:txBody>
      </p:sp>
    </p:spTree>
    <p:extLst>
      <p:ext uri="{BB962C8B-B14F-4D97-AF65-F5344CB8AC3E}">
        <p14:creationId xmlns:p14="http://schemas.microsoft.com/office/powerpoint/2010/main" val="3569569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9DBF19-54F9-47AC-8ED9-94CAFD0FD6FB}"/>
              </a:ext>
            </a:extLst>
          </p:cNvPr>
          <p:cNvSpPr>
            <a:spLocks noGrp="1"/>
          </p:cNvSpPr>
          <p:nvPr>
            <p:ph type="title"/>
          </p:nvPr>
        </p:nvSpPr>
        <p:spPr>
          <a:xfrm>
            <a:off x="2592925" y="290770"/>
            <a:ext cx="8911687" cy="1280890"/>
          </a:xfrm>
        </p:spPr>
        <p:txBody>
          <a:bodyPr/>
          <a:lstStyle/>
          <a:p>
            <a:r>
              <a:rPr lang="en-US" dirty="0"/>
              <a:t>Sitting Qi Gong: </a:t>
            </a:r>
            <a:br>
              <a:rPr lang="en-US" dirty="0"/>
            </a:br>
            <a:r>
              <a:rPr lang="en-US" dirty="0"/>
              <a:t>Deep Breathing &amp; </a:t>
            </a:r>
            <a:r>
              <a:rPr lang="en-US" dirty="0" err="1"/>
              <a:t>Mindfullness</a:t>
            </a:r>
            <a:endParaRPr lang="en-US" dirty="0"/>
          </a:p>
        </p:txBody>
      </p:sp>
      <p:sp>
        <p:nvSpPr>
          <p:cNvPr id="3" name="Content Placeholder 2">
            <a:extLst>
              <a:ext uri="{FF2B5EF4-FFF2-40B4-BE49-F238E27FC236}">
                <a16:creationId xmlns="" xmlns:a16="http://schemas.microsoft.com/office/drawing/2014/main" id="{A498DB7A-B8A3-4CE9-8279-3349AB13626A}"/>
              </a:ext>
            </a:extLst>
          </p:cNvPr>
          <p:cNvSpPr>
            <a:spLocks noGrp="1"/>
          </p:cNvSpPr>
          <p:nvPr>
            <p:ph idx="1"/>
          </p:nvPr>
        </p:nvSpPr>
        <p:spPr/>
        <p:txBody>
          <a:bodyPr/>
          <a:lstStyle/>
          <a:p>
            <a:endParaRPr lang="en-US"/>
          </a:p>
        </p:txBody>
      </p:sp>
      <p:pic>
        <p:nvPicPr>
          <p:cNvPr id="4" name="Picture 3">
            <a:extLst>
              <a:ext uri="{FF2B5EF4-FFF2-40B4-BE49-F238E27FC236}">
                <a16:creationId xmlns="" xmlns:a16="http://schemas.microsoft.com/office/drawing/2014/main" id="{EE206696-4000-43B4-B485-B2EB60156F52}"/>
              </a:ext>
            </a:extLst>
          </p:cNvPr>
          <p:cNvPicPr>
            <a:picLocks noChangeAspect="1"/>
          </p:cNvPicPr>
          <p:nvPr/>
        </p:nvPicPr>
        <p:blipFill>
          <a:blip r:embed="rId3"/>
          <a:stretch>
            <a:fillRect/>
          </a:stretch>
        </p:blipFill>
        <p:spPr>
          <a:xfrm>
            <a:off x="1075303" y="1736411"/>
            <a:ext cx="3027817" cy="4534684"/>
          </a:xfrm>
          <a:prstGeom prst="rect">
            <a:avLst/>
          </a:prstGeom>
        </p:spPr>
      </p:pic>
      <p:sp>
        <p:nvSpPr>
          <p:cNvPr id="5" name="Rectangle 4">
            <a:extLst>
              <a:ext uri="{FF2B5EF4-FFF2-40B4-BE49-F238E27FC236}">
                <a16:creationId xmlns="" xmlns:a16="http://schemas.microsoft.com/office/drawing/2014/main" id="{BCD5792A-9A11-4C1C-9E92-893B27730450}"/>
              </a:ext>
            </a:extLst>
          </p:cNvPr>
          <p:cNvSpPr/>
          <p:nvPr/>
        </p:nvSpPr>
        <p:spPr>
          <a:xfrm>
            <a:off x="1599405" y="6322414"/>
            <a:ext cx="3439886" cy="215444"/>
          </a:xfrm>
          <a:prstGeom prst="rect">
            <a:avLst/>
          </a:prstGeom>
        </p:spPr>
        <p:txBody>
          <a:bodyPr wrap="square">
            <a:spAutoFit/>
          </a:bodyPr>
          <a:lstStyle/>
          <a:p>
            <a:r>
              <a:rPr lang="en-US" sz="800" dirty="0"/>
              <a:t>http://www.naturespathcenter.com/pages/MQ-MQT.html</a:t>
            </a:r>
          </a:p>
        </p:txBody>
      </p:sp>
      <p:pic>
        <p:nvPicPr>
          <p:cNvPr id="6" name="Picture 5">
            <a:extLst>
              <a:ext uri="{FF2B5EF4-FFF2-40B4-BE49-F238E27FC236}">
                <a16:creationId xmlns="" xmlns:a16="http://schemas.microsoft.com/office/drawing/2014/main" id="{C853FAFF-7A18-4F52-8E89-278BCDB28F90}"/>
              </a:ext>
            </a:extLst>
          </p:cNvPr>
          <p:cNvPicPr>
            <a:picLocks noChangeAspect="1"/>
          </p:cNvPicPr>
          <p:nvPr/>
        </p:nvPicPr>
        <p:blipFill>
          <a:blip r:embed="rId4"/>
          <a:stretch>
            <a:fillRect/>
          </a:stretch>
        </p:blipFill>
        <p:spPr>
          <a:xfrm>
            <a:off x="4604670" y="2463102"/>
            <a:ext cx="6899942" cy="3118618"/>
          </a:xfrm>
          <a:prstGeom prst="rect">
            <a:avLst/>
          </a:prstGeom>
        </p:spPr>
      </p:pic>
    </p:spTree>
    <p:extLst>
      <p:ext uri="{BB962C8B-B14F-4D97-AF65-F5344CB8AC3E}">
        <p14:creationId xmlns:p14="http://schemas.microsoft.com/office/powerpoint/2010/main" val="2709993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522841-E581-4EFC-8550-E37BC070D10B}"/>
              </a:ext>
            </a:extLst>
          </p:cNvPr>
          <p:cNvSpPr>
            <a:spLocks noGrp="1"/>
          </p:cNvSpPr>
          <p:nvPr>
            <p:ph type="title"/>
          </p:nvPr>
        </p:nvSpPr>
        <p:spPr>
          <a:xfrm>
            <a:off x="2589213" y="805543"/>
            <a:ext cx="8915400" cy="1937657"/>
          </a:xfrm>
        </p:spPr>
        <p:txBody>
          <a:bodyPr>
            <a:normAutofit/>
          </a:bodyPr>
          <a:lstStyle/>
          <a:p>
            <a:r>
              <a:rPr lang="en-US" sz="7200" i="1" dirty="0"/>
              <a:t>Moving Qi Gong</a:t>
            </a:r>
          </a:p>
        </p:txBody>
      </p:sp>
      <p:sp>
        <p:nvSpPr>
          <p:cNvPr id="3" name="Text Placeholder 2">
            <a:extLst>
              <a:ext uri="{FF2B5EF4-FFF2-40B4-BE49-F238E27FC236}">
                <a16:creationId xmlns="" xmlns:a16="http://schemas.microsoft.com/office/drawing/2014/main" id="{D9E5CB6C-F03C-41BB-B7A4-EA729C63E0F2}"/>
              </a:ext>
            </a:extLst>
          </p:cNvPr>
          <p:cNvSpPr>
            <a:spLocks noGrp="1"/>
          </p:cNvSpPr>
          <p:nvPr>
            <p:ph type="body" sz="half" idx="2"/>
          </p:nvPr>
        </p:nvSpPr>
        <p:spPr>
          <a:xfrm>
            <a:off x="2589213" y="3309257"/>
            <a:ext cx="8915400" cy="1927051"/>
          </a:xfrm>
        </p:spPr>
        <p:txBody>
          <a:bodyPr>
            <a:noAutofit/>
          </a:bodyPr>
          <a:lstStyle/>
          <a:p>
            <a:r>
              <a:rPr lang="en-US" sz="4400" dirty="0"/>
              <a:t>Let’s Try It!</a:t>
            </a:r>
          </a:p>
        </p:txBody>
      </p:sp>
    </p:spTree>
    <p:extLst>
      <p:ext uri="{BB962C8B-B14F-4D97-AF65-F5344CB8AC3E}">
        <p14:creationId xmlns:p14="http://schemas.microsoft.com/office/powerpoint/2010/main" val="45221791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1697</TotalTime>
  <Words>539</Words>
  <Application>Microsoft Office PowerPoint</Application>
  <PresentationFormat>Custom</PresentationFormat>
  <Paragraphs>63</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Wisp</vt:lpstr>
      <vt:lpstr>An Interactive Introduction to Qi Gong</vt:lpstr>
      <vt:lpstr>What is Qi Gong?</vt:lpstr>
      <vt:lpstr>Understanding Qi</vt:lpstr>
      <vt:lpstr>PowerPoint Presentation</vt:lpstr>
      <vt:lpstr>Zang Fu</vt:lpstr>
      <vt:lpstr>Illness = Blocked Qi</vt:lpstr>
      <vt:lpstr>Practicing Qi Gong</vt:lpstr>
      <vt:lpstr>Sitting Qi Gong:  Deep Breathing &amp; Mindfullness</vt:lpstr>
      <vt:lpstr>Moving Qi Gong</vt:lpstr>
      <vt:lpstr>PowerPoint Presentation</vt:lpstr>
      <vt:lpstr>Sinking your Qi &amp; Tai Chi Walking</vt:lpstr>
      <vt:lpstr>Letting Go of Cynicism:     “Playing” with Qi  </vt:lpstr>
      <vt:lpstr>Acknowledgements / 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Interactive Introduction to Qi Gong</dc:title>
  <dc:creator>Candace Markley</dc:creator>
  <cp:lastModifiedBy>Lorena Salcedo-Alvarado</cp:lastModifiedBy>
  <cp:revision>23</cp:revision>
  <dcterms:created xsi:type="dcterms:W3CDTF">2017-08-02T02:52:15Z</dcterms:created>
  <dcterms:modified xsi:type="dcterms:W3CDTF">2017-08-25T15:13:56Z</dcterms:modified>
</cp:coreProperties>
</file>